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67" r:id="rId3"/>
    <p:sldId id="268" r:id="rId4"/>
    <p:sldId id="259" r:id="rId5"/>
    <p:sldId id="266" r:id="rId6"/>
    <p:sldId id="258" r:id="rId7"/>
    <p:sldId id="269" r:id="rId8"/>
    <p:sldId id="270" r:id="rId9"/>
    <p:sldId id="271" r:id="rId10"/>
    <p:sldId id="272" r:id="rId11"/>
    <p:sldId id="275" r:id="rId12"/>
    <p:sldId id="274" r:id="rId13"/>
    <p:sldId id="273" r:id="rId14"/>
    <p:sldId id="257" r:id="rId15"/>
    <p:sldId id="276" r:id="rId16"/>
    <p:sldId id="277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25">
          <p15:clr>
            <a:srgbClr val="A4A3A4"/>
          </p15:clr>
        </p15:guide>
        <p15:guide id="2" pos="1209">
          <p15:clr>
            <a:srgbClr val="A4A3A4"/>
          </p15:clr>
        </p15:guide>
        <p15:guide id="3" pos="2955">
          <p15:clr>
            <a:srgbClr val="A4A3A4"/>
          </p15:clr>
        </p15:guide>
        <p15:guide id="4" pos="2071">
          <p15:clr>
            <a:srgbClr val="A4A3A4"/>
          </p15:clr>
        </p15:guide>
        <p15:guide id="5" pos="3840">
          <p15:clr>
            <a:srgbClr val="A4A3A4"/>
          </p15:clr>
        </p15:guide>
        <p15:guide id="6" pos="4702">
          <p15:clr>
            <a:srgbClr val="A4A3A4"/>
          </p15:clr>
        </p15:guide>
        <p15:guide id="7" pos="5586">
          <p15:clr>
            <a:srgbClr val="A4A3A4"/>
          </p15:clr>
        </p15:guide>
        <p15:guide id="8" pos="7333">
          <p15:clr>
            <a:srgbClr val="A4A3A4"/>
          </p15:clr>
        </p15:guide>
        <p15:guide id="9" orient="horz" pos="3952">
          <p15:clr>
            <a:srgbClr val="A4A3A4"/>
          </p15:clr>
        </p15:guide>
        <p15:guide id="10" pos="6471">
          <p15:clr>
            <a:srgbClr val="A4A3A4"/>
          </p15:clr>
        </p15:guide>
        <p15:guide id="11" orient="horz" pos="9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C6A"/>
    <a:srgbClr val="AD304B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296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067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878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8872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003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052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7291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9662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495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486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02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064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2148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entcars.ru/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hyperlink" Target="https://carenty.r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hyperlink" Target="https://rentride.ru/" TargetMode="External"/><Relationship Id="rId10" Type="http://schemas.openxmlformats.org/officeDocument/2006/relationships/hyperlink" Target="https://www.getaround.com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 descr="A blue circle with white text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859" y="962173"/>
            <a:ext cx="886499" cy="88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1013859" y="2839161"/>
            <a:ext cx="8957224" cy="1631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900" b="1" dirty="0">
                <a:solidFill>
                  <a:srgbClr val="0F2C68"/>
                </a:solidFill>
              </a:rPr>
              <a:t>МНОГОФУНКЦИОНАЛЬНАЯ ВЕБ-ПЛАТФОРМА ДЛЯ СИСТЕМЫ </a:t>
            </a:r>
            <a:r>
              <a:rPr lang="en" sz="2900" b="1" dirty="0">
                <a:solidFill>
                  <a:srgbClr val="0F2C68"/>
                </a:solidFill>
              </a:rPr>
              <a:t>P2P-</a:t>
            </a:r>
            <a:r>
              <a:rPr lang="ru-RU" sz="2900" b="1" dirty="0">
                <a:solidFill>
                  <a:srgbClr val="0F2C68"/>
                </a:solidFill>
              </a:rPr>
              <a:t>АРЕНДЫ АВТОМОБИЛЕЙ С ИСПОЛЬЗОВАНИЕМ ЭЛЕМЕНТОВ ИИ</a:t>
            </a:r>
          </a:p>
        </p:txBody>
      </p:sp>
      <p:cxnSp>
        <p:nvCxnSpPr>
          <p:cNvPr id="101" name="Google Shape;101;p15"/>
          <p:cNvCxnSpPr/>
          <p:nvPr/>
        </p:nvCxnSpPr>
        <p:spPr>
          <a:xfrm>
            <a:off x="8642581" y="962173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" name="Google Shape;102;p15"/>
          <p:cNvCxnSpPr/>
          <p:nvPr/>
        </p:nvCxnSpPr>
        <p:spPr>
          <a:xfrm>
            <a:off x="11179047" y="962173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15"/>
          <p:cNvSpPr txBox="1"/>
          <p:nvPr/>
        </p:nvSpPr>
        <p:spPr>
          <a:xfrm>
            <a:off x="8797386" y="1113034"/>
            <a:ext cx="20798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Москва</a:t>
            </a:r>
            <a:b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solidFill>
                  <a:schemeClr val="dk1"/>
                </a:solidFill>
              </a:rPr>
              <a:t>2023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1998222" y="1126216"/>
            <a:ext cx="38487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0F2C68"/>
                </a:solidFill>
              </a:rPr>
              <a:t>Департамент</a:t>
            </a:r>
            <a:r>
              <a:rPr lang="en-GB" dirty="0">
                <a:solidFill>
                  <a:srgbClr val="0F2C68"/>
                </a:solidFill>
              </a:rPr>
              <a:t> </a:t>
            </a:r>
            <a:r>
              <a:rPr lang="en-GB" dirty="0" err="1">
                <a:solidFill>
                  <a:srgbClr val="0F2C68"/>
                </a:solidFill>
              </a:rPr>
              <a:t>компьютерной</a:t>
            </a:r>
            <a:r>
              <a:rPr lang="en-GB" dirty="0">
                <a:solidFill>
                  <a:srgbClr val="0F2C68"/>
                </a:solidFill>
              </a:rPr>
              <a:t> </a:t>
            </a:r>
            <a:r>
              <a:rPr lang="en-GB" dirty="0" err="1">
                <a:solidFill>
                  <a:srgbClr val="0F2C68"/>
                </a:solidFill>
              </a:rPr>
              <a:t>инженерии</a:t>
            </a:r>
            <a:endParaRPr sz="1600" dirty="0">
              <a:solidFill>
                <a:srgbClr val="0F2C68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b="1" dirty="0" err="1">
                <a:solidFill>
                  <a:srgbClr val="0F2C68"/>
                </a:solidFill>
              </a:rPr>
              <a:t>Московский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институт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электроники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и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математики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имени</a:t>
            </a:r>
            <a:r>
              <a:rPr lang="en-GB" b="1" dirty="0">
                <a:solidFill>
                  <a:srgbClr val="0F2C68"/>
                </a:solidFill>
              </a:rPr>
              <a:t> </a:t>
            </a:r>
            <a:r>
              <a:rPr lang="en-GB" b="1" dirty="0" err="1">
                <a:solidFill>
                  <a:srgbClr val="0F2C68"/>
                </a:solidFill>
              </a:rPr>
              <a:t>А</a:t>
            </a:r>
            <a:r>
              <a:rPr lang="en-GB" b="1" dirty="0">
                <a:solidFill>
                  <a:srgbClr val="0F2C68"/>
                </a:solidFill>
              </a:rPr>
              <a:t>. </a:t>
            </a:r>
            <a:r>
              <a:rPr lang="en-GB" b="1" dirty="0" err="1">
                <a:solidFill>
                  <a:srgbClr val="0F2C68"/>
                </a:solidFill>
              </a:rPr>
              <a:t>Н</a:t>
            </a:r>
            <a:r>
              <a:rPr lang="en-GB" b="1" dirty="0">
                <a:solidFill>
                  <a:srgbClr val="0F2C68"/>
                </a:solidFill>
              </a:rPr>
              <a:t>. </a:t>
            </a:r>
            <a:r>
              <a:rPr lang="en-GB" b="1" dirty="0" err="1">
                <a:solidFill>
                  <a:srgbClr val="0F2C68"/>
                </a:solidFill>
              </a:rPr>
              <a:t>Тихонова</a:t>
            </a:r>
            <a:endParaRPr sz="1600" dirty="0">
              <a:solidFill>
                <a:srgbClr val="0F2C68"/>
              </a:solidFill>
            </a:endParaRPr>
          </a:p>
        </p:txBody>
      </p:sp>
      <p:sp>
        <p:nvSpPr>
          <p:cNvPr id="2" name="Google Shape;104;p15">
            <a:extLst>
              <a:ext uri="{FF2B5EF4-FFF2-40B4-BE49-F238E27FC236}">
                <a16:creationId xmlns:a16="http://schemas.microsoft.com/office/drawing/2014/main" id="{D7D17BFF-8AAC-773B-74AE-246933161834}"/>
              </a:ext>
            </a:extLst>
          </p:cNvPr>
          <p:cNvSpPr txBox="1"/>
          <p:nvPr/>
        </p:nvSpPr>
        <p:spPr>
          <a:xfrm>
            <a:off x="1013859" y="4858676"/>
            <a:ext cx="38487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rgbClr val="0F2C68"/>
                </a:solidFill>
              </a:rPr>
              <a:t>Разработчики:</a:t>
            </a:r>
            <a:br>
              <a:rPr lang="ru-RU" dirty="0">
                <a:solidFill>
                  <a:srgbClr val="0F2C68"/>
                </a:solidFill>
              </a:rPr>
            </a:br>
            <a:r>
              <a:rPr lang="ru-RU" dirty="0" err="1">
                <a:solidFill>
                  <a:srgbClr val="0F2C68"/>
                </a:solidFill>
              </a:rPr>
              <a:t>Гарайшин</a:t>
            </a:r>
            <a:r>
              <a:rPr lang="ru-RU" dirty="0">
                <a:solidFill>
                  <a:srgbClr val="0F2C68"/>
                </a:solidFill>
              </a:rPr>
              <a:t> Роберт </a:t>
            </a:r>
            <a:br>
              <a:rPr lang="ru-RU" dirty="0">
                <a:solidFill>
                  <a:srgbClr val="0F2C68"/>
                </a:solidFill>
              </a:rPr>
            </a:br>
            <a:r>
              <a:rPr lang="ru-RU" dirty="0">
                <a:solidFill>
                  <a:srgbClr val="0F2C68"/>
                </a:solidFill>
              </a:rPr>
              <a:t>Гаврилова Полина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Разработка слайдера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3701935-7832-93D1-6027-E67847E36C70}"/>
              </a:ext>
            </a:extLst>
          </p:cNvPr>
          <p:cNvGrpSpPr/>
          <p:nvPr/>
        </p:nvGrpSpPr>
        <p:grpSpPr>
          <a:xfrm>
            <a:off x="490696" y="1606208"/>
            <a:ext cx="5096386" cy="4930217"/>
            <a:chOff x="517199" y="1242103"/>
            <a:chExt cx="5775541" cy="5587228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A1CA911E-41E5-6F86-6E67-1C4D37FF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200" y="1242103"/>
              <a:ext cx="5775540" cy="1801135"/>
            </a:xfrm>
            <a:prstGeom prst="rect">
              <a:avLst/>
            </a:prstGeom>
          </p:spPr>
        </p:pic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4312D37E-D6CE-4A6F-007F-78D1FA261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532" y="3178137"/>
              <a:ext cx="5765208" cy="1741573"/>
            </a:xfrm>
            <a:prstGeom prst="rect">
              <a:avLst/>
            </a:prstGeom>
          </p:spPr>
        </p:pic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37DFD59A-F278-223F-3C9F-D4F1C6B81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7199" y="5054609"/>
              <a:ext cx="5775540" cy="1774722"/>
            </a:xfrm>
            <a:prstGeom prst="rect">
              <a:avLst/>
            </a:prstGeom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FD80A9-DB0A-FE18-8044-25CB20446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5094" y="1553440"/>
            <a:ext cx="5858414" cy="32979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F05897-6CBC-F580-17F6-D2FDEDD73F64}"/>
              </a:ext>
            </a:extLst>
          </p:cNvPr>
          <p:cNvSpPr txBox="1"/>
          <p:nvPr/>
        </p:nvSpPr>
        <p:spPr>
          <a:xfrm>
            <a:off x="490695" y="1132755"/>
            <a:ext cx="50963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Дизайн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8ED3C-03B3-28DF-E92B-B134C05DBCCD}"/>
              </a:ext>
            </a:extLst>
          </p:cNvPr>
          <p:cNvSpPr txBox="1"/>
          <p:nvPr/>
        </p:nvSpPr>
        <p:spPr>
          <a:xfrm>
            <a:off x="5945092" y="1132755"/>
            <a:ext cx="50963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30274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Скриншоты веб-страниц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05897-6CBC-F580-17F6-D2FDEDD73F64}"/>
              </a:ext>
            </a:extLst>
          </p:cNvPr>
          <p:cNvSpPr txBox="1"/>
          <p:nvPr/>
        </p:nvSpPr>
        <p:spPr>
          <a:xfrm>
            <a:off x="1981575" y="1072826"/>
            <a:ext cx="411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«Главная»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D93C90-B6CE-7A19-E20B-7D4FC2E50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564" y="1503708"/>
            <a:ext cx="3285274" cy="5110427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4F7347-8644-2BE3-2D75-0304A2BB2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517227"/>
            <a:ext cx="3765470" cy="5096907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446B3-A5EC-B3EC-9F7F-3C9CAD53DA20}"/>
              </a:ext>
            </a:extLst>
          </p:cNvPr>
          <p:cNvSpPr txBox="1"/>
          <p:nvPr/>
        </p:nvSpPr>
        <p:spPr>
          <a:xfrm>
            <a:off x="6082113" y="1072826"/>
            <a:ext cx="411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«Как это работает»</a:t>
            </a:r>
          </a:p>
        </p:txBody>
      </p:sp>
    </p:spTree>
    <p:extLst>
      <p:ext uri="{BB962C8B-B14F-4D97-AF65-F5344CB8AC3E}">
        <p14:creationId xmlns:p14="http://schemas.microsoft.com/office/powerpoint/2010/main" val="192624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Скриншоты веб-страниц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05897-6CBC-F580-17F6-D2FDEDD73F64}"/>
              </a:ext>
            </a:extLst>
          </p:cNvPr>
          <p:cNvSpPr txBox="1"/>
          <p:nvPr/>
        </p:nvSpPr>
        <p:spPr>
          <a:xfrm>
            <a:off x="517199" y="1268071"/>
            <a:ext cx="411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«Сдать авто»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8ED3C-03B3-28DF-E92B-B134C05DBCCD}"/>
              </a:ext>
            </a:extLst>
          </p:cNvPr>
          <p:cNvSpPr txBox="1"/>
          <p:nvPr/>
        </p:nvSpPr>
        <p:spPr>
          <a:xfrm>
            <a:off x="4786488" y="1268071"/>
            <a:ext cx="3635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</a:t>
            </a:r>
            <a:r>
              <a:rPr lang="en-US" sz="1600" b="1" dirty="0" err="1">
                <a:solidFill>
                  <a:srgbClr val="102C6A"/>
                </a:solidFill>
                <a:latin typeface="+mn-lt"/>
              </a:rPr>
              <a:t>К</a:t>
            </a:r>
            <a:r>
              <a:rPr lang="ru-RU" sz="1600" b="1" dirty="0" err="1">
                <a:solidFill>
                  <a:srgbClr val="102C6A"/>
                </a:solidFill>
                <a:latin typeface="+mn-lt"/>
              </a:rPr>
              <a:t>аталог</a:t>
            </a:r>
            <a:r>
              <a:rPr lang="ru-RU" sz="1600" b="1" dirty="0">
                <a:solidFill>
                  <a:srgbClr val="102C6A"/>
                </a:solidFill>
                <a:latin typeface="+mn-lt"/>
              </a:rPr>
              <a:t>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62A573B-CF5C-FE53-526D-32A2E93A5F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2" t="984"/>
          <a:stretch/>
        </p:blipFill>
        <p:spPr>
          <a:xfrm>
            <a:off x="621760" y="1673159"/>
            <a:ext cx="3610771" cy="4584177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E12031-CE36-7634-C730-CE7BD163A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6337" y="1673158"/>
            <a:ext cx="5789224" cy="4579891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57188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F05897-6CBC-F580-17F6-D2FDEDD73F64}"/>
              </a:ext>
            </a:extLst>
          </p:cNvPr>
          <p:cNvSpPr txBox="1"/>
          <p:nvPr/>
        </p:nvSpPr>
        <p:spPr>
          <a:xfrm>
            <a:off x="412638" y="1132755"/>
            <a:ext cx="411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«Блог»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E8ED3C-03B3-28DF-E92B-B134C05DBCCD}"/>
              </a:ext>
            </a:extLst>
          </p:cNvPr>
          <p:cNvSpPr txBox="1"/>
          <p:nvPr/>
        </p:nvSpPr>
        <p:spPr>
          <a:xfrm>
            <a:off x="4128692" y="1132755"/>
            <a:ext cx="3635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«О нас»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49AD05-ECF8-3C29-3698-458B312A30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" t="162" r="1" b="6592"/>
          <a:stretch/>
        </p:blipFill>
        <p:spPr>
          <a:xfrm>
            <a:off x="517199" y="1537843"/>
            <a:ext cx="3305033" cy="4598610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A731DE-CB35-3742-C20B-823A056E9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750" y="1537843"/>
            <a:ext cx="3305032" cy="4584177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E18938-2A11-10FE-BEDC-C8485B41C3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49"/>
          <a:stretch/>
        </p:blipFill>
        <p:spPr>
          <a:xfrm>
            <a:off x="7927523" y="1537843"/>
            <a:ext cx="3747278" cy="4584177"/>
          </a:xfrm>
          <a:prstGeom prst="rect">
            <a:avLst/>
          </a:prstGeom>
          <a:ln w="6350">
            <a:solidFill>
              <a:schemeClr val="accent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B528F-1934-AAF2-C1BE-45A38A43363E}"/>
              </a:ext>
            </a:extLst>
          </p:cNvPr>
          <p:cNvSpPr txBox="1"/>
          <p:nvPr/>
        </p:nvSpPr>
        <p:spPr>
          <a:xfrm>
            <a:off x="7833595" y="1131840"/>
            <a:ext cx="3635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102C6A"/>
                </a:solidFill>
                <a:latin typeface="+mn-lt"/>
              </a:rPr>
              <a:t>Страница «Устойчивое развитие»</a:t>
            </a:r>
          </a:p>
        </p:txBody>
      </p:sp>
      <p:sp>
        <p:nvSpPr>
          <p:cNvPr id="13" name="Google Shape;140;p18">
            <a:extLst>
              <a:ext uri="{FF2B5EF4-FFF2-40B4-BE49-F238E27FC236}">
                <a16:creationId xmlns:a16="http://schemas.microsoft.com/office/drawing/2014/main" id="{FD635A9D-1823-EF16-2407-5D6484DD8262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Скриншоты веб-страниц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586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6"/>
          <p:cNvSpPr txBox="1"/>
          <p:nvPr/>
        </p:nvSpPr>
        <p:spPr>
          <a:xfrm>
            <a:off x="1238125" y="435728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Распределение задач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965474" y="2042458"/>
            <a:ext cx="3981185" cy="32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2000" b="1" dirty="0" err="1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Гарайшин</a:t>
            </a:r>
            <a:r>
              <a:rPr lang="ru-RU" sz="2000" b="1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 Роберт</a:t>
            </a:r>
            <a:br>
              <a:rPr lang="ru-RU" sz="25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</a:br>
            <a:br>
              <a:rPr lang="ru-RU" sz="25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</a:b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Страницы: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Карьера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Каталог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Как это работает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FAQ</a:t>
            </a:r>
            <a:endParaRPr lang="ru-RU" sz="1800" dirty="0">
              <a:solidFill>
                <a:srgbClr val="102C6A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Главная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Безопасность</a:t>
            </a:r>
            <a:endParaRPr sz="1800" dirty="0">
              <a:solidFill>
                <a:srgbClr val="102C6A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7;p16">
            <a:extLst>
              <a:ext uri="{FF2B5EF4-FFF2-40B4-BE49-F238E27FC236}">
                <a16:creationId xmlns:a16="http://schemas.microsoft.com/office/drawing/2014/main" id="{555E419E-941E-0A4B-4E40-A08D2E2C11E9}"/>
              </a:ext>
            </a:extLst>
          </p:cNvPr>
          <p:cNvSpPr txBox="1"/>
          <p:nvPr/>
        </p:nvSpPr>
        <p:spPr>
          <a:xfrm>
            <a:off x="6794893" y="2042457"/>
            <a:ext cx="3981185" cy="321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Гаврилова Полина</a:t>
            </a:r>
            <a:br>
              <a:rPr lang="ru-RU" sz="25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</a:br>
            <a:br>
              <a:rPr lang="ru-RU" sz="25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</a:b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Страницы: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О нас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Блог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Контакты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Сдать авто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Устойчивое развитие</a:t>
            </a:r>
          </a:p>
          <a:p>
            <a:pPr marL="342900" lvl="0" indent="-342900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102C6A"/>
                </a:solidFill>
                <a:latin typeface="+mn-lt"/>
                <a:ea typeface="Calibri"/>
                <a:cs typeface="Calibri"/>
                <a:sym typeface="Calibri"/>
              </a:rPr>
              <a:t>Страница с характеристиками автомобиля</a:t>
            </a:r>
            <a:endParaRPr sz="1800" dirty="0">
              <a:solidFill>
                <a:srgbClr val="102C6A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15;p16">
            <a:extLst>
              <a:ext uri="{FF2B5EF4-FFF2-40B4-BE49-F238E27FC236}">
                <a16:creationId xmlns:a16="http://schemas.microsoft.com/office/drawing/2014/main" id="{7F91FE28-EEBE-0A11-62EE-69F51642DBBA}"/>
              </a:ext>
            </a:extLst>
          </p:cNvPr>
          <p:cNvCxnSpPr>
            <a:cxnSpLocks/>
          </p:cNvCxnSpPr>
          <p:nvPr/>
        </p:nvCxnSpPr>
        <p:spPr>
          <a:xfrm>
            <a:off x="6096000" y="1672831"/>
            <a:ext cx="0" cy="4251451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6"/>
          <p:cNvSpPr txBox="1"/>
          <p:nvPr/>
        </p:nvSpPr>
        <p:spPr>
          <a:xfrm>
            <a:off x="1238125" y="435728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Дальнейшее развитие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1B1463CE-E2E7-EBFF-FD6B-4BE6266922F7}"/>
              </a:ext>
            </a:extLst>
          </p:cNvPr>
          <p:cNvSpPr txBox="1"/>
          <p:nvPr/>
        </p:nvSpPr>
        <p:spPr>
          <a:xfrm>
            <a:off x="517199" y="1953203"/>
            <a:ext cx="10492622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rgbClr val="102D69"/>
                </a:solidFill>
              </a:rPr>
              <a:t>В дальнейшем в платформу будут внедрены элементы искусственного интеллекта, </a:t>
            </a:r>
            <a:br>
              <a:rPr lang="ru-RU" sz="2000" dirty="0">
                <a:solidFill>
                  <a:srgbClr val="102D69"/>
                </a:solidFill>
              </a:rPr>
            </a:br>
            <a:r>
              <a:rPr lang="ru-RU" sz="2000" dirty="0">
                <a:solidFill>
                  <a:srgbClr val="102D69"/>
                </a:solidFill>
              </a:rPr>
              <a:t>в результате чего продукт будет относиться к </a:t>
            </a:r>
            <a:r>
              <a:rPr lang="en" sz="2000" dirty="0">
                <a:solidFill>
                  <a:srgbClr val="102D69"/>
                </a:solidFill>
              </a:rPr>
              <a:t>web 4.0</a:t>
            </a:r>
            <a:r>
              <a:rPr lang="ru-RU" sz="2000" dirty="0">
                <a:solidFill>
                  <a:srgbClr val="102D69"/>
                </a:solidFill>
              </a:rPr>
              <a:t>. Будет проведено исследование принципов работы рекомендательных систем, а также поиск и разработка модели ИИ, максимально пригодных для данной информационной системы. </a:t>
            </a:r>
            <a:br>
              <a:rPr lang="ru-RU" sz="2000" dirty="0">
                <a:solidFill>
                  <a:srgbClr val="102D69"/>
                </a:solidFill>
              </a:rPr>
            </a:br>
            <a:r>
              <a:rPr lang="ru-RU" sz="2000" dirty="0">
                <a:solidFill>
                  <a:srgbClr val="102D69"/>
                </a:solidFill>
              </a:rPr>
              <a:t>В рамках реализации работы также будет доработан </a:t>
            </a:r>
            <a:r>
              <a:rPr lang="en" sz="2000" dirty="0">
                <a:solidFill>
                  <a:srgbClr val="102D69"/>
                </a:solidFill>
              </a:rPr>
              <a:t>frontend </a:t>
            </a:r>
            <a:r>
              <a:rPr lang="ru-RU" sz="2000" dirty="0">
                <a:solidFill>
                  <a:srgbClr val="102D69"/>
                </a:solidFill>
              </a:rPr>
              <a:t>и разработан </a:t>
            </a:r>
            <a:r>
              <a:rPr lang="en" sz="2000" dirty="0">
                <a:solidFill>
                  <a:srgbClr val="102D69"/>
                </a:solidFill>
              </a:rPr>
              <a:t>backend </a:t>
            </a:r>
            <a:br>
              <a:rPr lang="ru-RU" sz="2000" dirty="0">
                <a:solidFill>
                  <a:srgbClr val="102D69"/>
                </a:solidFill>
              </a:rPr>
            </a:br>
            <a:r>
              <a:rPr lang="ru-RU" sz="2000" dirty="0">
                <a:solidFill>
                  <a:srgbClr val="102D69"/>
                </a:solidFill>
              </a:rPr>
              <a:t>веб-платформы. По итогам работы планируется проведение тестирования в реальных эксплуатационных условиях при различных вводных параметрах.</a:t>
            </a:r>
            <a:endParaRPr lang="ru-RU" sz="20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016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6"/>
          <p:cNvSpPr txBox="1"/>
          <p:nvPr/>
        </p:nvSpPr>
        <p:spPr>
          <a:xfrm>
            <a:off x="1238125" y="435728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Выводы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1B1463CE-E2E7-EBFF-FD6B-4BE6266922F7}"/>
              </a:ext>
            </a:extLst>
          </p:cNvPr>
          <p:cNvSpPr txBox="1"/>
          <p:nvPr/>
        </p:nvSpPr>
        <p:spPr>
          <a:xfrm>
            <a:off x="517199" y="1953203"/>
            <a:ext cx="10492622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33F60"/>
                </a:solidFill>
                <a:effectLst/>
                <a:latin typeface="Calibri" panose="020F0502020204030204" pitchFamily="34" charset="0"/>
              </a:rPr>
              <a:t>Разработана структура многостраничного сайта; </a:t>
            </a:r>
            <a:endParaRPr lang="ru-RU" sz="3600" dirty="0">
              <a:effectLst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233F60"/>
                </a:solidFill>
                <a:effectLst/>
                <a:latin typeface="Calibri" panose="020F0502020204030204" pitchFamily="34" charset="0"/>
              </a:rPr>
              <a:t>Проведен анализ существующих решений по данному направлению; </a:t>
            </a:r>
            <a:endParaRPr lang="ru-RU" sz="3600" dirty="0">
              <a:effectLst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1E5E"/>
                </a:solidFill>
                <a:latin typeface="Calibri" panose="020F0502020204030204" pitchFamily="34" charset="0"/>
              </a:rPr>
              <a:t>Разработан интуитивно-</a:t>
            </a:r>
            <a:r>
              <a:rPr lang="ru-RU" sz="2400" dirty="0" err="1">
                <a:solidFill>
                  <a:srgbClr val="001E5E"/>
                </a:solidFill>
                <a:latin typeface="Calibri" panose="020F0502020204030204" pitchFamily="34" charset="0"/>
              </a:rPr>
              <a:t>понятныи</a:t>
            </a:r>
            <a:r>
              <a:rPr lang="ru-RU" sz="2400" dirty="0">
                <a:solidFill>
                  <a:srgbClr val="001E5E"/>
                </a:solidFill>
                <a:latin typeface="Calibri" panose="020F0502020204030204" pitchFamily="34" charset="0"/>
              </a:rPr>
              <a:t>̆ </a:t>
            </a:r>
            <a:r>
              <a:rPr lang="ru-RU" sz="2400" dirty="0" err="1">
                <a:solidFill>
                  <a:srgbClr val="001E5E"/>
                </a:solidFill>
                <a:latin typeface="Calibri" panose="020F0502020204030204" pitchFamily="34" charset="0"/>
              </a:rPr>
              <a:t>веб-интерфейс</a:t>
            </a:r>
            <a:r>
              <a:rPr lang="ru-RU" sz="2400" dirty="0">
                <a:solidFill>
                  <a:srgbClr val="001E5E"/>
                </a:solidFill>
                <a:latin typeface="Calibri" panose="020F0502020204030204" pitchFamily="34" charset="0"/>
              </a:rPr>
              <a:t> сайта;</a:t>
            </a:r>
            <a:endParaRPr lang="ru-RU" sz="3600" dirty="0"/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001E5E"/>
                </a:solidFill>
                <a:effectLst/>
                <a:latin typeface="Calibri" panose="020F0502020204030204" pitchFamily="34" charset="0"/>
              </a:rPr>
              <a:t>Разработан многостраничный сайт для системы </a:t>
            </a:r>
            <a:r>
              <a:rPr lang="en" sz="2400" dirty="0">
                <a:solidFill>
                  <a:srgbClr val="001E5E"/>
                </a:solidFill>
                <a:effectLst/>
                <a:latin typeface="Calibri" panose="020F0502020204030204" pitchFamily="34" charset="0"/>
              </a:rPr>
              <a:t>p2p-</a:t>
            </a:r>
            <a:r>
              <a:rPr lang="ru-RU" sz="2400" dirty="0">
                <a:solidFill>
                  <a:srgbClr val="001E5E"/>
                </a:solidFill>
                <a:effectLst/>
                <a:latin typeface="Calibri" panose="020F0502020204030204" pitchFamily="34" charset="0"/>
              </a:rPr>
              <a:t>аренды автомобилей</a:t>
            </a:r>
            <a:r>
              <a:rPr lang="en-US" sz="2400" dirty="0">
                <a:solidFill>
                  <a:srgbClr val="001E5E"/>
                </a:solidFill>
                <a:latin typeface="Calibri" panose="020F0502020204030204" pitchFamily="34" charset="0"/>
              </a:rPr>
              <a:t>.</a:t>
            </a:r>
            <a:r>
              <a:rPr lang="ru-RU" sz="2400" dirty="0">
                <a:solidFill>
                  <a:srgbClr val="001E5E"/>
                </a:solidFill>
                <a:effectLst/>
                <a:latin typeface="Calibri" panose="020F0502020204030204" pitchFamily="34" charset="0"/>
              </a:rPr>
              <a:t> </a:t>
            </a:r>
            <a:endParaRPr lang="ru-RU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891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8166B66-EF8B-EEFF-9994-B8C90468BC41}"/>
              </a:ext>
            </a:extLst>
          </p:cNvPr>
          <p:cNvGrpSpPr/>
          <p:nvPr/>
        </p:nvGrpSpPr>
        <p:grpSpPr>
          <a:xfrm>
            <a:off x="517199" y="3064253"/>
            <a:ext cx="10133100" cy="1384989"/>
            <a:chOff x="517199" y="2967300"/>
            <a:chExt cx="10133100" cy="1384989"/>
          </a:xfrm>
        </p:grpSpPr>
        <p:sp>
          <p:nvSpPr>
            <p:cNvPr id="2" name="Google Shape;116;p16">
              <a:extLst>
                <a:ext uri="{FF2B5EF4-FFF2-40B4-BE49-F238E27FC236}">
                  <a16:creationId xmlns:a16="http://schemas.microsoft.com/office/drawing/2014/main" id="{7F71F364-AB72-7569-4AB1-0E1211C2FE96}"/>
                </a:ext>
              </a:extLst>
            </p:cNvPr>
            <p:cNvSpPr txBox="1"/>
            <p:nvPr/>
          </p:nvSpPr>
          <p:spPr>
            <a:xfrm>
              <a:off x="517199" y="3429000"/>
              <a:ext cx="10133100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rgbClr val="102D69"/>
                  </a:solidFill>
                </a:rPr>
                <a:t>Организация эффективного и безопасного совместного использования автомобилей между частными владельцами и арендаторами посредством создания регулирующего онлайн-сервиса с рекомендательной ИИ-системой.</a:t>
              </a:r>
              <a:endParaRPr lang="ru-RU" sz="1800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116;p16">
              <a:extLst>
                <a:ext uri="{FF2B5EF4-FFF2-40B4-BE49-F238E27FC236}">
                  <a16:creationId xmlns:a16="http://schemas.microsoft.com/office/drawing/2014/main" id="{C9918E00-E719-C699-9E8D-E32B377720EF}"/>
                </a:ext>
              </a:extLst>
            </p:cNvPr>
            <p:cNvSpPr txBox="1"/>
            <p:nvPr/>
          </p:nvSpPr>
          <p:spPr>
            <a:xfrm>
              <a:off x="517199" y="2967300"/>
              <a:ext cx="1013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rgbClr val="102D69"/>
                  </a:solidFill>
                </a:rPr>
                <a:t>Цель</a:t>
              </a:r>
              <a:endParaRPr lang="ru-RU" sz="2400" b="1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C0962F8E-0B7D-0230-784F-C6E981DA95E4}"/>
              </a:ext>
            </a:extLst>
          </p:cNvPr>
          <p:cNvGrpSpPr/>
          <p:nvPr/>
        </p:nvGrpSpPr>
        <p:grpSpPr>
          <a:xfrm>
            <a:off x="517199" y="4926702"/>
            <a:ext cx="10133100" cy="1107990"/>
            <a:chOff x="517199" y="4688861"/>
            <a:chExt cx="10133100" cy="1107990"/>
          </a:xfrm>
        </p:grpSpPr>
        <p:sp>
          <p:nvSpPr>
            <p:cNvPr id="6" name="Google Shape;116;p16">
              <a:extLst>
                <a:ext uri="{FF2B5EF4-FFF2-40B4-BE49-F238E27FC236}">
                  <a16:creationId xmlns:a16="http://schemas.microsoft.com/office/drawing/2014/main" id="{99DA7EB7-C796-BA81-3A90-990D567B761E}"/>
                </a:ext>
              </a:extLst>
            </p:cNvPr>
            <p:cNvSpPr txBox="1"/>
            <p:nvPr/>
          </p:nvSpPr>
          <p:spPr>
            <a:xfrm>
              <a:off x="517199" y="5150561"/>
              <a:ext cx="10133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ru-RU" sz="1800" dirty="0" err="1">
                  <a:solidFill>
                    <a:srgbClr val="102C6A"/>
                  </a:solidFill>
                  <a:effectLst/>
                  <a:latin typeface="+mn-lt"/>
                </a:rPr>
                <a:t>Данныи</a:t>
              </a:r>
              <a:r>
                <a:rPr lang="ru-RU" sz="1800" dirty="0">
                  <a:solidFill>
                    <a:srgbClr val="102C6A"/>
                  </a:solidFill>
                  <a:effectLst/>
                  <a:latin typeface="+mn-lt"/>
                </a:rPr>
                <a:t>̆ сервис может использован для совместного использования автомобилей. Им могут воспользоваться как арендаторы, так и владельц</a:t>
              </a:r>
              <a:r>
                <a:rPr lang="ru-RU" sz="1800" dirty="0">
                  <a:solidFill>
                    <a:srgbClr val="102C6A"/>
                  </a:solidFill>
                  <a:latin typeface="+mn-lt"/>
                </a:rPr>
                <a:t>ы авто</a:t>
              </a:r>
              <a:r>
                <a:rPr lang="ru-RU" sz="1800" dirty="0">
                  <a:solidFill>
                    <a:srgbClr val="102C6A"/>
                  </a:solidFill>
                  <a:effectLst/>
                  <a:latin typeface="+mn-lt"/>
                </a:rPr>
                <a:t>. </a:t>
              </a:r>
              <a:endParaRPr lang="ru-RU" sz="2400" dirty="0">
                <a:solidFill>
                  <a:srgbClr val="102C6A"/>
                </a:solidFill>
                <a:effectLst/>
                <a:latin typeface="+mn-lt"/>
              </a:endParaRPr>
            </a:p>
          </p:txBody>
        </p:sp>
        <p:sp>
          <p:nvSpPr>
            <p:cNvPr id="7" name="Google Shape;116;p16">
              <a:extLst>
                <a:ext uri="{FF2B5EF4-FFF2-40B4-BE49-F238E27FC236}">
                  <a16:creationId xmlns:a16="http://schemas.microsoft.com/office/drawing/2014/main" id="{E6A89BE0-651F-59C6-70F1-425906FC06C8}"/>
                </a:ext>
              </a:extLst>
            </p:cNvPr>
            <p:cNvSpPr txBox="1"/>
            <p:nvPr/>
          </p:nvSpPr>
          <p:spPr>
            <a:xfrm>
              <a:off x="517199" y="4688861"/>
              <a:ext cx="1013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rgbClr val="102D69"/>
                  </a:solidFill>
                </a:rPr>
                <a:t>Область применения</a:t>
              </a:r>
              <a:endParaRPr lang="ru-RU" sz="2400" b="1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3B172D4-F2CD-5579-D5E1-06C1122FA835}"/>
              </a:ext>
            </a:extLst>
          </p:cNvPr>
          <p:cNvGrpSpPr/>
          <p:nvPr/>
        </p:nvGrpSpPr>
        <p:grpSpPr>
          <a:xfrm>
            <a:off x="517199" y="1472268"/>
            <a:ext cx="10133100" cy="1114525"/>
            <a:chOff x="517199" y="1234427"/>
            <a:chExt cx="10133100" cy="1114525"/>
          </a:xfrm>
        </p:grpSpPr>
        <p:sp>
          <p:nvSpPr>
            <p:cNvPr id="116" name="Google Shape;116;p16"/>
            <p:cNvSpPr txBox="1"/>
            <p:nvPr/>
          </p:nvSpPr>
          <p:spPr>
            <a:xfrm>
              <a:off x="517199" y="1234427"/>
              <a:ext cx="1013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dirty="0">
                  <a:solidFill>
                    <a:srgbClr val="102D69"/>
                  </a:solidFill>
                </a:rPr>
                <a:t>Задача</a:t>
              </a:r>
              <a:endParaRPr lang="ru-RU" sz="2400" b="1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6;p16">
              <a:extLst>
                <a:ext uri="{FF2B5EF4-FFF2-40B4-BE49-F238E27FC236}">
                  <a16:creationId xmlns:a16="http://schemas.microsoft.com/office/drawing/2014/main" id="{FBD9E79F-835B-71BA-2EAB-6DAA85542A0E}"/>
                </a:ext>
              </a:extLst>
            </p:cNvPr>
            <p:cNvSpPr txBox="1"/>
            <p:nvPr/>
          </p:nvSpPr>
          <p:spPr>
            <a:xfrm>
              <a:off x="517199" y="1702662"/>
              <a:ext cx="1013310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>
                  <a:solidFill>
                    <a:srgbClr val="102D69"/>
                  </a:solidFill>
                </a:rPr>
                <a:t>Обеспечить возможность совместного использования автомобилей посредством упрощения процесса аренды машин и связи арендаторов с владельцами.</a:t>
              </a:r>
              <a:endParaRPr lang="ru-RU" sz="1800" dirty="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76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7F71F364-AB72-7569-4AB1-0E1211C2FE96}"/>
              </a:ext>
            </a:extLst>
          </p:cNvPr>
          <p:cNvSpPr txBox="1"/>
          <p:nvPr/>
        </p:nvSpPr>
        <p:spPr>
          <a:xfrm>
            <a:off x="517199" y="4126156"/>
            <a:ext cx="10133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800" dirty="0">
                <a:solidFill>
                  <a:srgbClr val="102C6A"/>
                </a:solidFill>
                <a:effectLst/>
                <a:latin typeface="+mn-lt"/>
              </a:rPr>
              <a:t>Многофункциональная платформа, позволяющая пользователям выгодно и эффективно использовать автомобили при помощи системы </a:t>
            </a:r>
            <a:r>
              <a:rPr lang="en-US" sz="1800" dirty="0">
                <a:solidFill>
                  <a:srgbClr val="102C6A"/>
                </a:solidFill>
                <a:effectLst/>
                <a:latin typeface="+mn-lt"/>
              </a:rPr>
              <a:t>P2P</a:t>
            </a:r>
            <a:r>
              <a:rPr lang="ru-RU" sz="1800" dirty="0">
                <a:solidFill>
                  <a:srgbClr val="102C6A"/>
                </a:solidFill>
                <a:effectLst/>
                <a:latin typeface="+mn-lt"/>
              </a:rPr>
              <a:t>-аренды.</a:t>
            </a:r>
            <a:endParaRPr lang="ru-RU" sz="2400" dirty="0">
              <a:solidFill>
                <a:srgbClr val="102C6A"/>
              </a:solidFill>
              <a:effectLst/>
              <a:latin typeface="+mn-lt"/>
            </a:endParaRPr>
          </a:p>
        </p:txBody>
      </p:sp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C9918E00-E719-C699-9E8D-E32B377720EF}"/>
              </a:ext>
            </a:extLst>
          </p:cNvPr>
          <p:cNvSpPr txBox="1"/>
          <p:nvPr/>
        </p:nvSpPr>
        <p:spPr>
          <a:xfrm>
            <a:off x="517199" y="366445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Новизна</a:t>
            </a:r>
            <a:endParaRPr lang="ru-RU"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17198" y="1472268"/>
            <a:ext cx="1112665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Актуальность</a:t>
            </a:r>
            <a:endParaRPr lang="ru-RU"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16;p16">
            <a:extLst>
              <a:ext uri="{FF2B5EF4-FFF2-40B4-BE49-F238E27FC236}">
                <a16:creationId xmlns:a16="http://schemas.microsoft.com/office/drawing/2014/main" id="{FBD9E79F-835B-71BA-2EAB-6DAA85542A0E}"/>
              </a:ext>
            </a:extLst>
          </p:cNvPr>
          <p:cNvSpPr txBox="1"/>
          <p:nvPr/>
        </p:nvSpPr>
        <p:spPr>
          <a:xfrm>
            <a:off x="517198" y="1940503"/>
            <a:ext cx="1112665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102D69"/>
                </a:solidFill>
              </a:rPr>
              <a:t>В современном мире все </a:t>
            </a:r>
            <a:r>
              <a:rPr lang="ru-RU" sz="1800" dirty="0" err="1">
                <a:solidFill>
                  <a:srgbClr val="102D69"/>
                </a:solidFill>
              </a:rPr>
              <a:t>большеи</a:t>
            </a:r>
            <a:r>
              <a:rPr lang="ru-RU" sz="1800" dirty="0">
                <a:solidFill>
                  <a:srgbClr val="102D69"/>
                </a:solidFill>
              </a:rPr>
              <a:t>̆ популярностью пользуются сервисы для аренды автомобилей. </a:t>
            </a:r>
            <a:br>
              <a:rPr lang="ru-RU" sz="1800" dirty="0">
                <a:solidFill>
                  <a:srgbClr val="102D69"/>
                </a:solidFill>
              </a:rPr>
            </a:br>
            <a:r>
              <a:rPr lang="ru-RU" sz="1800" dirty="0">
                <a:solidFill>
                  <a:srgbClr val="102D69"/>
                </a:solidFill>
              </a:rPr>
              <a:t>С помощью данной платформы пользователи могут быстро </a:t>
            </a:r>
            <a:r>
              <a:rPr lang="ru-RU" sz="1800" dirty="0" err="1">
                <a:solidFill>
                  <a:srgbClr val="102D69"/>
                </a:solidFill>
              </a:rPr>
              <a:t>найти</a:t>
            </a:r>
            <a:r>
              <a:rPr lang="ru-RU" sz="1800" dirty="0">
                <a:solidFill>
                  <a:srgbClr val="102D69"/>
                </a:solidFill>
              </a:rPr>
              <a:t> и арендовать автомобиль </a:t>
            </a:r>
            <a:br>
              <a:rPr lang="ru-RU" sz="1800" dirty="0">
                <a:solidFill>
                  <a:srgbClr val="102D69"/>
                </a:solidFill>
              </a:rPr>
            </a:br>
            <a:r>
              <a:rPr lang="ru-RU" sz="1800" dirty="0">
                <a:solidFill>
                  <a:srgbClr val="102D69"/>
                </a:solidFill>
              </a:rPr>
              <a:t>на основе своих предпочтений у частных лиц. В то время как владельцы автомобилей получают возможность эффективнее их использовать, получая дополнительный заработок.</a:t>
            </a:r>
            <a:endParaRPr lang="ru-RU" sz="18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40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18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Обзор аналогов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18"/>
          <p:cNvSpPr txBox="1"/>
          <p:nvPr/>
        </p:nvSpPr>
        <p:spPr>
          <a:xfrm>
            <a:off x="637131" y="1012956"/>
            <a:ext cx="331370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solidFill>
                  <a:schemeClr val="hlink"/>
                </a:solidFill>
                <a:hlinkClick r:id="rId5"/>
              </a:rPr>
              <a:t>rentride.ru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0C0BA5-E6C8-F9DB-C469-733BA7781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984" y="1566923"/>
            <a:ext cx="3638000" cy="206405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02C3CA1-2008-F8B4-05CC-2887E1A63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788" y="1566924"/>
            <a:ext cx="3637999" cy="2074165"/>
          </a:xfrm>
          <a:prstGeom prst="rect">
            <a:avLst/>
          </a:prstGeom>
        </p:spPr>
      </p:pic>
      <p:sp>
        <p:nvSpPr>
          <p:cNvPr id="3" name="Google Shape;143;p18">
            <a:extLst>
              <a:ext uri="{FF2B5EF4-FFF2-40B4-BE49-F238E27FC236}">
                <a16:creationId xmlns:a16="http://schemas.microsoft.com/office/drawing/2014/main" id="{2C3491A9-2097-A1C2-E2B0-2D31849C89A9}"/>
              </a:ext>
            </a:extLst>
          </p:cNvPr>
          <p:cNvSpPr txBox="1"/>
          <p:nvPr/>
        </p:nvSpPr>
        <p:spPr>
          <a:xfrm>
            <a:off x="5166788" y="1012956"/>
            <a:ext cx="36380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solidFill>
                  <a:schemeClr val="hlink"/>
                </a:solidFill>
                <a:hlinkClick r:id="rId8"/>
              </a:rPr>
              <a:t>rentcars.ru</a:t>
            </a:r>
            <a:endParaRPr lang="en-GB" sz="2400" u="sng" dirty="0">
              <a:solidFill>
                <a:schemeClr val="hlink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92F30F-A273-C2C2-4450-64D2C538A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682" y="4401388"/>
            <a:ext cx="3615871" cy="2064059"/>
          </a:xfrm>
          <a:prstGeom prst="rect">
            <a:avLst/>
          </a:prstGeom>
        </p:spPr>
      </p:pic>
      <p:sp>
        <p:nvSpPr>
          <p:cNvPr id="6" name="Google Shape;143;p18">
            <a:extLst>
              <a:ext uri="{FF2B5EF4-FFF2-40B4-BE49-F238E27FC236}">
                <a16:creationId xmlns:a16="http://schemas.microsoft.com/office/drawing/2014/main" id="{D5F22DF7-6F30-B5CE-6848-324D7E2F9794}"/>
              </a:ext>
            </a:extLst>
          </p:cNvPr>
          <p:cNvSpPr txBox="1"/>
          <p:nvPr/>
        </p:nvSpPr>
        <p:spPr>
          <a:xfrm>
            <a:off x="2837682" y="3775454"/>
            <a:ext cx="36379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solidFill>
                  <a:schemeClr val="hlink"/>
                </a:solidFill>
                <a:hlinkClick r:id="rId10"/>
              </a:rPr>
              <a:t>getaround.com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071558-7DC9-77D9-01E0-794F746611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4810" y="4396053"/>
            <a:ext cx="3633551" cy="2064058"/>
          </a:xfrm>
          <a:prstGeom prst="rect">
            <a:avLst/>
          </a:prstGeom>
        </p:spPr>
      </p:pic>
      <p:sp>
        <p:nvSpPr>
          <p:cNvPr id="8" name="Google Shape;143;p18">
            <a:extLst>
              <a:ext uri="{FF2B5EF4-FFF2-40B4-BE49-F238E27FC236}">
                <a16:creationId xmlns:a16="http://schemas.microsoft.com/office/drawing/2014/main" id="{34F34499-F949-4356-9B0A-4FBEC9E9E8E6}"/>
              </a:ext>
            </a:extLst>
          </p:cNvPr>
          <p:cNvSpPr txBox="1"/>
          <p:nvPr/>
        </p:nvSpPr>
        <p:spPr>
          <a:xfrm>
            <a:off x="7904810" y="3775454"/>
            <a:ext cx="363354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 dirty="0">
                <a:solidFill>
                  <a:schemeClr val="hlink"/>
                </a:solidFill>
                <a:hlinkClick r:id="rId12"/>
              </a:rPr>
              <a:t>carenty.ru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18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Обзор аналогов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9A47C81C-E4D4-7AE3-4AA8-4CB26EDEC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776261"/>
              </p:ext>
            </p:extLst>
          </p:nvPr>
        </p:nvGraphicFramePr>
        <p:xfrm>
          <a:off x="608066" y="1497721"/>
          <a:ext cx="10975867" cy="4683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981">
                  <a:extLst>
                    <a:ext uri="{9D8B030D-6E8A-4147-A177-3AD203B41FA5}">
                      <a16:colId xmlns:a16="http://schemas.microsoft.com/office/drawing/2014/main" val="428682000"/>
                    </a:ext>
                  </a:extLst>
                </a:gridCol>
                <a:gridCol w="1567981">
                  <a:extLst>
                    <a:ext uri="{9D8B030D-6E8A-4147-A177-3AD203B41FA5}">
                      <a16:colId xmlns:a16="http://schemas.microsoft.com/office/drawing/2014/main" val="3930881757"/>
                    </a:ext>
                  </a:extLst>
                </a:gridCol>
                <a:gridCol w="1567981">
                  <a:extLst>
                    <a:ext uri="{9D8B030D-6E8A-4147-A177-3AD203B41FA5}">
                      <a16:colId xmlns:a16="http://schemas.microsoft.com/office/drawing/2014/main" val="10606642"/>
                    </a:ext>
                  </a:extLst>
                </a:gridCol>
                <a:gridCol w="1567981">
                  <a:extLst>
                    <a:ext uri="{9D8B030D-6E8A-4147-A177-3AD203B41FA5}">
                      <a16:colId xmlns:a16="http://schemas.microsoft.com/office/drawing/2014/main" val="427140349"/>
                    </a:ext>
                  </a:extLst>
                </a:gridCol>
                <a:gridCol w="1567981">
                  <a:extLst>
                    <a:ext uri="{9D8B030D-6E8A-4147-A177-3AD203B41FA5}">
                      <a16:colId xmlns:a16="http://schemas.microsoft.com/office/drawing/2014/main" val="2081935515"/>
                    </a:ext>
                  </a:extLst>
                </a:gridCol>
                <a:gridCol w="1631848">
                  <a:extLst>
                    <a:ext uri="{9D8B030D-6E8A-4147-A177-3AD203B41FA5}">
                      <a16:colId xmlns:a16="http://schemas.microsoft.com/office/drawing/2014/main" val="3002744723"/>
                    </a:ext>
                  </a:extLst>
                </a:gridCol>
                <a:gridCol w="1504114">
                  <a:extLst>
                    <a:ext uri="{9D8B030D-6E8A-4147-A177-3AD203B41FA5}">
                      <a16:colId xmlns:a16="http://schemas.microsoft.com/office/drawing/2014/main" val="891729432"/>
                    </a:ext>
                  </a:extLst>
                </a:gridCol>
              </a:tblGrid>
              <a:tr h="500939">
                <a:tc>
                  <a:txBody>
                    <a:bodyPr/>
                    <a:lstStyle/>
                    <a:p>
                      <a:r>
                        <a:rPr lang="en-US" b="1" dirty="0" err="1"/>
                        <a:t>Н</a:t>
                      </a:r>
                      <a:r>
                        <a:rPr lang="ru-RU" b="1" dirty="0" err="1"/>
                        <a:t>азвание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Доступность </a:t>
                      </a:r>
                      <a:br>
                        <a:rPr lang="ru-RU" b="1" dirty="0"/>
                      </a:br>
                      <a:r>
                        <a:rPr lang="ru-RU" b="1" dirty="0"/>
                        <a:t>в России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Тематический контент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Интерфейс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Адаптивность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 err="1"/>
                        <a:t>Рекомендатель</a:t>
                      </a:r>
                      <a:r>
                        <a:rPr lang="en-US" b="1" dirty="0"/>
                        <a:t>-</a:t>
                      </a:r>
                      <a:r>
                        <a:rPr lang="ru-RU" b="1" dirty="0"/>
                        <a:t>ная система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Основной недостаток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9805328"/>
                  </a:ext>
                </a:extLst>
              </a:tr>
              <a:tr h="1041414">
                <a:tc>
                  <a:txBody>
                    <a:bodyPr/>
                    <a:lstStyle/>
                    <a:p>
                      <a:r>
                        <a:rPr lang="en-US" b="1" dirty="0" err="1"/>
                        <a:t>RentRide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Проблем 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 </a:t>
                      </a:r>
                      <a:r>
                        <a:rPr lang="ru-RU" sz="1200" dirty="0" err="1"/>
                        <a:t>рекомендатель</a:t>
                      </a:r>
                      <a:r>
                        <a:rPr lang="ru-RU" sz="1200" dirty="0"/>
                        <a:t>-ной системы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439319"/>
                  </a:ext>
                </a:extLst>
              </a:tr>
              <a:tr h="1041414">
                <a:tc>
                  <a:txBody>
                    <a:bodyPr/>
                    <a:lstStyle/>
                    <a:p>
                      <a:r>
                        <a:rPr lang="en-US" b="1" dirty="0" err="1"/>
                        <a:t>RentCars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 небольшие проблемы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Сервис не предоставляет возможности сдать авто </a:t>
                      </a:r>
                      <a:br>
                        <a:rPr lang="ru-RU" sz="1200" dirty="0"/>
                      </a:br>
                      <a:r>
                        <a:rPr lang="ru-RU" sz="1200" dirty="0"/>
                        <a:t>в аренду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816098"/>
                  </a:ext>
                </a:extLst>
              </a:tr>
              <a:tr h="10414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 err="1"/>
                        <a:t>Getaround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Проблем 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Платформа доступна только </a:t>
                      </a:r>
                      <a:br>
                        <a:rPr lang="ru-RU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ru-RU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 США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52195"/>
                  </a:ext>
                </a:extLst>
              </a:tr>
              <a:tr h="1041414">
                <a:tc>
                  <a:txBody>
                    <a:bodyPr/>
                    <a:lstStyle/>
                    <a:p>
                      <a:r>
                        <a:rPr lang="en-US" b="1" dirty="0" err="1"/>
                        <a:t>Carenty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Практически отсутствует, нет обновлений с 2021 года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Есть серьезные проблемы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err="1"/>
                        <a:t>Естть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Стилистические </a:t>
                      </a:r>
                      <a:br>
                        <a:rPr lang="ru-RU" sz="1200" dirty="0"/>
                      </a:br>
                      <a:r>
                        <a:rPr lang="ru-RU" sz="1200" dirty="0"/>
                        <a:t>и технические ошибки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174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23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7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17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7"/>
          <p:cNvSpPr txBox="1"/>
          <p:nvPr/>
        </p:nvSpPr>
        <p:spPr>
          <a:xfrm>
            <a:off x="1147200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solidFill>
                  <a:srgbClr val="102D69"/>
                </a:solidFill>
              </a:rPr>
              <a:t>Структура</a:t>
            </a:r>
            <a:r>
              <a:rPr lang="en-GB" sz="2400" dirty="0">
                <a:solidFill>
                  <a:srgbClr val="102D69"/>
                </a:solidFill>
              </a:rPr>
              <a:t> </a:t>
            </a:r>
            <a:r>
              <a:rPr lang="en-GB" sz="2400" dirty="0" err="1">
                <a:solidFill>
                  <a:srgbClr val="102D69"/>
                </a:solidFill>
              </a:rPr>
              <a:t>сайта</a:t>
            </a:r>
            <a:endParaRPr sz="24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 descr="A diagram of a football team&#10;&#10;Description automatically generated">
            <a:extLst>
              <a:ext uri="{FF2B5EF4-FFF2-40B4-BE49-F238E27FC236}">
                <a16:creationId xmlns:a16="http://schemas.microsoft.com/office/drawing/2014/main" id="{633FB3ED-36C0-9AD9-3F8A-8E68B6AC9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29" y="2773017"/>
            <a:ext cx="11831741" cy="17582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116;p16">
            <a:extLst>
              <a:ext uri="{FF2B5EF4-FFF2-40B4-BE49-F238E27FC236}">
                <a16:creationId xmlns:a16="http://schemas.microsoft.com/office/drawing/2014/main" id="{FBD9E79F-835B-71BA-2EAB-6DAA85542A0E}"/>
              </a:ext>
            </a:extLst>
          </p:cNvPr>
          <p:cNvSpPr txBox="1"/>
          <p:nvPr/>
        </p:nvSpPr>
        <p:spPr>
          <a:xfrm>
            <a:off x="517199" y="1652375"/>
            <a:ext cx="10133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102D69"/>
                </a:solidFill>
              </a:rPr>
              <a:t>Основной цвет:    </a:t>
            </a:r>
            <a:r>
              <a:rPr lang="en-US" sz="2400" dirty="0">
                <a:solidFill>
                  <a:srgbClr val="102D69"/>
                </a:solidFill>
              </a:rPr>
              <a:t>     #</a:t>
            </a:r>
            <a:r>
              <a:rPr lang="en" sz="2400" dirty="0">
                <a:solidFill>
                  <a:srgbClr val="102D69"/>
                </a:solidFill>
              </a:rPr>
              <a:t>AD304B</a:t>
            </a:r>
            <a:r>
              <a:rPr lang="ru-RU" sz="2400" dirty="0">
                <a:solidFill>
                  <a:srgbClr val="102D69"/>
                </a:solidFill>
              </a:rPr>
              <a:t> </a:t>
            </a:r>
            <a:endParaRPr lang="ru-RU" sz="24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6;p16">
            <a:extLst>
              <a:ext uri="{FF2B5EF4-FFF2-40B4-BE49-F238E27FC236}">
                <a16:creationId xmlns:a16="http://schemas.microsoft.com/office/drawing/2014/main" id="{E00BA784-87CF-3A08-DC5E-D9329CE9A5B4}"/>
              </a:ext>
            </a:extLst>
          </p:cNvPr>
          <p:cNvSpPr txBox="1"/>
          <p:nvPr/>
        </p:nvSpPr>
        <p:spPr>
          <a:xfrm>
            <a:off x="517199" y="2461597"/>
            <a:ext cx="10133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102D69"/>
                </a:solidFill>
              </a:rPr>
              <a:t>Вспомогательный цвет:</a:t>
            </a:r>
            <a:r>
              <a:rPr lang="en-US" sz="2400" dirty="0">
                <a:solidFill>
                  <a:srgbClr val="102D69"/>
                </a:solidFill>
              </a:rPr>
              <a:t>          #F9F9F9</a:t>
            </a:r>
            <a:r>
              <a:rPr lang="ru-RU" sz="2400" dirty="0">
                <a:solidFill>
                  <a:srgbClr val="102D69"/>
                </a:solidFill>
              </a:rPr>
              <a:t> </a:t>
            </a:r>
            <a:endParaRPr lang="ru-RU" sz="24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6;p16">
            <a:extLst>
              <a:ext uri="{FF2B5EF4-FFF2-40B4-BE49-F238E27FC236}">
                <a16:creationId xmlns:a16="http://schemas.microsoft.com/office/drawing/2014/main" id="{0938142F-7819-7EEA-7076-02EC39AFC4CB}"/>
              </a:ext>
            </a:extLst>
          </p:cNvPr>
          <p:cNvSpPr txBox="1"/>
          <p:nvPr/>
        </p:nvSpPr>
        <p:spPr>
          <a:xfrm>
            <a:off x="517199" y="3270819"/>
            <a:ext cx="10133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102D69"/>
                </a:solidFill>
              </a:rPr>
              <a:t>Основной цвет текста:</a:t>
            </a:r>
            <a:r>
              <a:rPr lang="en-US" sz="2400" dirty="0">
                <a:solidFill>
                  <a:srgbClr val="102D69"/>
                </a:solidFill>
              </a:rPr>
              <a:t>         #000000</a:t>
            </a:r>
            <a:r>
              <a:rPr lang="ru-RU" sz="2400" dirty="0">
                <a:solidFill>
                  <a:srgbClr val="102D69"/>
                </a:solidFill>
              </a:rPr>
              <a:t> </a:t>
            </a:r>
            <a:endParaRPr lang="ru-RU" sz="24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6;p16">
            <a:extLst>
              <a:ext uri="{FF2B5EF4-FFF2-40B4-BE49-F238E27FC236}">
                <a16:creationId xmlns:a16="http://schemas.microsoft.com/office/drawing/2014/main" id="{CA824CEA-CD8A-3126-4EAD-F90976ADF9BA}"/>
              </a:ext>
            </a:extLst>
          </p:cNvPr>
          <p:cNvSpPr txBox="1"/>
          <p:nvPr/>
        </p:nvSpPr>
        <p:spPr>
          <a:xfrm>
            <a:off x="517199" y="4080040"/>
            <a:ext cx="101331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102D69"/>
                </a:solidFill>
              </a:rPr>
              <a:t>Вспомогательный цвет текста:</a:t>
            </a:r>
            <a:r>
              <a:rPr lang="en-US" sz="2400" dirty="0">
                <a:solidFill>
                  <a:srgbClr val="102D69"/>
                </a:solidFill>
              </a:rPr>
              <a:t>         #</a:t>
            </a:r>
            <a:r>
              <a:rPr lang="en" sz="2400" dirty="0">
                <a:solidFill>
                  <a:srgbClr val="102D69"/>
                </a:solidFill>
              </a:rPr>
              <a:t>AD304B</a:t>
            </a:r>
            <a:r>
              <a:rPr lang="ru-RU" sz="2400" dirty="0">
                <a:solidFill>
                  <a:srgbClr val="102D69"/>
                </a:solidFill>
              </a:rPr>
              <a:t> </a:t>
            </a:r>
            <a:endParaRPr lang="ru-RU" sz="24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EFDA636-E541-8E2C-A985-A4EE09A01A88}"/>
              </a:ext>
            </a:extLst>
          </p:cNvPr>
          <p:cNvSpPr/>
          <p:nvPr/>
        </p:nvSpPr>
        <p:spPr>
          <a:xfrm>
            <a:off x="3001107" y="1685187"/>
            <a:ext cx="396000" cy="396000"/>
          </a:xfrm>
          <a:prstGeom prst="rect">
            <a:avLst/>
          </a:prstGeom>
          <a:solidFill>
            <a:srgbClr val="AD3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581DD7B-440A-A151-382F-2C0313A6FD38}"/>
              </a:ext>
            </a:extLst>
          </p:cNvPr>
          <p:cNvSpPr/>
          <p:nvPr/>
        </p:nvSpPr>
        <p:spPr>
          <a:xfrm>
            <a:off x="4221600" y="2478201"/>
            <a:ext cx="396000" cy="396000"/>
          </a:xfrm>
          <a:prstGeom prst="rect">
            <a:avLst/>
          </a:prstGeom>
          <a:solidFill>
            <a:srgbClr val="F9F9F9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FDE2988-463E-1AB1-2D30-41F64C37CE48}"/>
              </a:ext>
            </a:extLst>
          </p:cNvPr>
          <p:cNvSpPr/>
          <p:nvPr/>
        </p:nvSpPr>
        <p:spPr>
          <a:xfrm>
            <a:off x="3990942" y="3303631"/>
            <a:ext cx="396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8B1594C-06D3-C464-7A2D-93734C8816F7}"/>
              </a:ext>
            </a:extLst>
          </p:cNvPr>
          <p:cNvSpPr/>
          <p:nvPr/>
        </p:nvSpPr>
        <p:spPr>
          <a:xfrm>
            <a:off x="5124864" y="4112852"/>
            <a:ext cx="396000" cy="396000"/>
          </a:xfrm>
          <a:prstGeom prst="rect">
            <a:avLst/>
          </a:prstGeom>
          <a:solidFill>
            <a:srgbClr val="AD30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Цветовая схема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046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681" y="134899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116;p16">
            <a:extLst>
              <a:ext uri="{FF2B5EF4-FFF2-40B4-BE49-F238E27FC236}">
                <a16:creationId xmlns:a16="http://schemas.microsoft.com/office/drawing/2014/main" id="{FBD9E79F-835B-71BA-2EAB-6DAA85542A0E}"/>
              </a:ext>
            </a:extLst>
          </p:cNvPr>
          <p:cNvSpPr txBox="1"/>
          <p:nvPr/>
        </p:nvSpPr>
        <p:spPr>
          <a:xfrm>
            <a:off x="1461397" y="1514872"/>
            <a:ext cx="918890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02D69"/>
                </a:solidFill>
              </a:rPr>
              <a:t>HTML</a:t>
            </a:r>
            <a:r>
              <a:rPr lang="en" sz="1800" dirty="0">
                <a:solidFill>
                  <a:srgbClr val="102D69"/>
                </a:solidFill>
              </a:rPr>
              <a:t> — </a:t>
            </a:r>
            <a:r>
              <a:rPr lang="ru-RU" sz="1800" dirty="0">
                <a:solidFill>
                  <a:srgbClr val="102D69"/>
                </a:solidFill>
              </a:rPr>
              <a:t>стандартизированный язык гипертекстовой разметки документов для просмотра веб-страниц в браузере.</a:t>
            </a:r>
            <a:endParaRPr lang="ru-RU" sz="18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Средства разработки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5" name="Picture 1" descr="page42image1807252784">
            <a:extLst>
              <a:ext uri="{FF2B5EF4-FFF2-40B4-BE49-F238E27FC236}">
                <a16:creationId xmlns:a16="http://schemas.microsoft.com/office/drawing/2014/main" id="{2F017F2E-0841-E592-E34A-18EED7672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87" y="1342453"/>
            <a:ext cx="937828" cy="93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42image1807240128">
            <a:extLst>
              <a:ext uri="{FF2B5EF4-FFF2-40B4-BE49-F238E27FC236}">
                <a16:creationId xmlns:a16="http://schemas.microsoft.com/office/drawing/2014/main" id="{70EF3924-DA15-EB0A-6F41-A36EA8496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9" y="2636395"/>
            <a:ext cx="684000" cy="96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A55E8F0D-F9B1-DA4F-986B-6E6809A21EA9}"/>
              </a:ext>
            </a:extLst>
          </p:cNvPr>
          <p:cNvSpPr txBox="1"/>
          <p:nvPr/>
        </p:nvSpPr>
        <p:spPr>
          <a:xfrm>
            <a:off x="1461397" y="2821185"/>
            <a:ext cx="918890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 err="1">
                <a:solidFill>
                  <a:srgbClr val="102D69"/>
                </a:solidFill>
              </a:rPr>
              <a:t>C</a:t>
            </a:r>
            <a:r>
              <a:rPr lang="en-US" sz="1800" b="1" dirty="0">
                <a:solidFill>
                  <a:srgbClr val="102D69"/>
                </a:solidFill>
              </a:rPr>
              <a:t>SS</a:t>
            </a:r>
            <a:r>
              <a:rPr lang="en" sz="1800" dirty="0">
                <a:solidFill>
                  <a:srgbClr val="102D69"/>
                </a:solidFill>
              </a:rPr>
              <a:t> — </a:t>
            </a:r>
            <a:r>
              <a:rPr lang="ru-RU" sz="1800" dirty="0" err="1">
                <a:solidFill>
                  <a:srgbClr val="102D69"/>
                </a:solidFill>
              </a:rPr>
              <a:t>формальныи</a:t>
            </a:r>
            <a:r>
              <a:rPr lang="ru-RU" sz="1800" dirty="0">
                <a:solidFill>
                  <a:srgbClr val="102D69"/>
                </a:solidFill>
              </a:rPr>
              <a:t>̆ язык описания внешнего вида документа, написанного </a:t>
            </a:r>
            <a:br>
              <a:rPr lang="ru-RU" sz="1800" dirty="0">
                <a:solidFill>
                  <a:srgbClr val="102D69"/>
                </a:solidFill>
              </a:rPr>
            </a:br>
            <a:r>
              <a:rPr lang="ru-RU" sz="1800" dirty="0">
                <a:solidFill>
                  <a:srgbClr val="102D69"/>
                </a:solidFill>
              </a:rPr>
              <a:t>с использованием языка разметки.</a:t>
            </a:r>
            <a:endParaRPr lang="ru-RU" sz="18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116;p16">
            <a:extLst>
              <a:ext uri="{FF2B5EF4-FFF2-40B4-BE49-F238E27FC236}">
                <a16:creationId xmlns:a16="http://schemas.microsoft.com/office/drawing/2014/main" id="{33478170-148F-7705-2CE9-E4870EB24F24}"/>
              </a:ext>
            </a:extLst>
          </p:cNvPr>
          <p:cNvSpPr txBox="1"/>
          <p:nvPr/>
        </p:nvSpPr>
        <p:spPr>
          <a:xfrm>
            <a:off x="1461397" y="4127498"/>
            <a:ext cx="918890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02D69"/>
                </a:solidFill>
              </a:rPr>
              <a:t>Visual Studio Code </a:t>
            </a:r>
            <a:r>
              <a:rPr lang="en" sz="1800" dirty="0">
                <a:solidFill>
                  <a:srgbClr val="102D69"/>
                </a:solidFill>
              </a:rPr>
              <a:t> —</a:t>
            </a:r>
            <a:r>
              <a:rPr lang="ru-RU" sz="1800" dirty="0">
                <a:solidFill>
                  <a:srgbClr val="102D69"/>
                </a:solidFill>
              </a:rPr>
              <a:t> один из наиболее популярных редакторов кода, разработанный корпорацией </a:t>
            </a:r>
            <a:r>
              <a:rPr lang="en" sz="1800" dirty="0">
                <a:solidFill>
                  <a:srgbClr val="102D69"/>
                </a:solidFill>
              </a:rPr>
              <a:t>Microsoft.</a:t>
            </a:r>
            <a:endParaRPr lang="ru-RU" sz="18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1DF43304-49E5-1FFD-EF53-2578020F9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9" y="4127041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6;p16">
            <a:extLst>
              <a:ext uri="{FF2B5EF4-FFF2-40B4-BE49-F238E27FC236}">
                <a16:creationId xmlns:a16="http://schemas.microsoft.com/office/drawing/2014/main" id="{088BE2E2-D03C-B6C9-3C98-24A725E17197}"/>
              </a:ext>
            </a:extLst>
          </p:cNvPr>
          <p:cNvSpPr txBox="1"/>
          <p:nvPr/>
        </p:nvSpPr>
        <p:spPr>
          <a:xfrm>
            <a:off x="1461397" y="5433810"/>
            <a:ext cx="918890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02D69"/>
                </a:solidFill>
              </a:rPr>
              <a:t>GitHub</a:t>
            </a:r>
            <a:r>
              <a:rPr lang="ru-RU" sz="1800" b="1" dirty="0">
                <a:solidFill>
                  <a:srgbClr val="102D69"/>
                </a:solidFill>
              </a:rPr>
              <a:t> </a:t>
            </a:r>
            <a:r>
              <a:rPr lang="en" sz="1800" dirty="0">
                <a:solidFill>
                  <a:srgbClr val="102D69"/>
                </a:solidFill>
              </a:rPr>
              <a:t>—</a:t>
            </a:r>
            <a:r>
              <a:rPr lang="ru-RU" sz="1800" dirty="0">
                <a:solidFill>
                  <a:srgbClr val="102D69"/>
                </a:solidFill>
              </a:rPr>
              <a:t> облачная платформа для хостинга </a:t>
            </a:r>
            <a:r>
              <a:rPr lang="en" sz="1800" dirty="0">
                <a:solidFill>
                  <a:srgbClr val="102D69"/>
                </a:solidFill>
              </a:rPr>
              <a:t>IT-</a:t>
            </a:r>
            <a:r>
              <a:rPr lang="ru-RU" sz="1800" dirty="0">
                <a:solidFill>
                  <a:srgbClr val="102D69"/>
                </a:solidFill>
              </a:rPr>
              <a:t>проектов </a:t>
            </a:r>
            <a:br>
              <a:rPr lang="ru-RU" sz="1800" dirty="0">
                <a:solidFill>
                  <a:srgbClr val="102D69"/>
                </a:solidFill>
              </a:rPr>
            </a:br>
            <a:r>
              <a:rPr lang="ru-RU" sz="1800" dirty="0">
                <a:solidFill>
                  <a:srgbClr val="102D69"/>
                </a:solidFill>
              </a:rPr>
              <a:t>и совместной разработки.</a:t>
            </a:r>
            <a:endParaRPr lang="ru-RU" sz="1800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Picture 7" descr="Логотип github – Бесплатные иконки: социальные медиа">
            <a:extLst>
              <a:ext uri="{FF2B5EF4-FFF2-40B4-BE49-F238E27FC236}">
                <a16:creationId xmlns:a16="http://schemas.microsoft.com/office/drawing/2014/main" id="{CA3A2F58-FA62-7495-C679-DC4EEF90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9" y="5399457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80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132750" y="127800"/>
            <a:ext cx="11926500" cy="6602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8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6"/>
          <p:cNvSpPr txBox="1"/>
          <p:nvPr/>
        </p:nvSpPr>
        <p:spPr>
          <a:xfrm>
            <a:off x="10337843" y="497315"/>
            <a:ext cx="6719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140;p18">
            <a:extLst>
              <a:ext uri="{FF2B5EF4-FFF2-40B4-BE49-F238E27FC236}">
                <a16:creationId xmlns:a16="http://schemas.microsoft.com/office/drawing/2014/main" id="{65476A85-3718-5070-C756-7597814754E6}"/>
              </a:ext>
            </a:extLst>
          </p:cNvPr>
          <p:cNvSpPr txBox="1"/>
          <p:nvPr/>
        </p:nvSpPr>
        <p:spPr>
          <a:xfrm>
            <a:off x="1238125" y="457666"/>
            <a:ext cx="1013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102D69"/>
                </a:solidFill>
              </a:rPr>
              <a:t>Разработка логотипа</a:t>
            </a:r>
            <a:endParaRPr sz="2400" b="1" dirty="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8B7555-3662-2D6D-4AA7-7925ABCC3D29}"/>
              </a:ext>
            </a:extLst>
          </p:cNvPr>
          <p:cNvSpPr txBox="1"/>
          <p:nvPr/>
        </p:nvSpPr>
        <p:spPr>
          <a:xfrm>
            <a:off x="517199" y="4101499"/>
            <a:ext cx="69363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102C6A"/>
                </a:solidFill>
                <a:latin typeface="+mn-lt"/>
              </a:rPr>
              <a:t>Л</a:t>
            </a:r>
            <a: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  <a:t>оготип является текстовым и представляет собой элемент визуализации образа бренда, воплощенный </a:t>
            </a:r>
            <a:b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</a:br>
            <a: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  <a:t>в буквах. </a:t>
            </a:r>
            <a:r>
              <a:rPr lang="ru-RU" sz="2000" dirty="0">
                <a:solidFill>
                  <a:srgbClr val="102C6A"/>
                </a:solidFill>
                <a:latin typeface="+mn-lt"/>
              </a:rPr>
              <a:t>Его п</a:t>
            </a:r>
            <a: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  <a:t>реимущество заключается </a:t>
            </a:r>
            <a:b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</a:br>
            <a: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  <a:t>в запоминаемости</a:t>
            </a:r>
            <a:r>
              <a:rPr lang="ru-RU" sz="2000" dirty="0">
                <a:solidFill>
                  <a:srgbClr val="102C6A"/>
                </a:solidFill>
                <a:latin typeface="+mn-lt"/>
              </a:rPr>
              <a:t> и</a:t>
            </a:r>
            <a:r>
              <a:rPr lang="ru-RU" sz="2000" i="0" u="none" strike="noStrike" dirty="0">
                <a:solidFill>
                  <a:srgbClr val="102C6A"/>
                </a:solidFill>
                <a:effectLst/>
                <a:latin typeface="+mn-lt"/>
              </a:rPr>
              <a:t> простоте.</a:t>
            </a:r>
            <a:endParaRPr lang="ru-RU" sz="2000" dirty="0">
              <a:solidFill>
                <a:srgbClr val="102C6A"/>
              </a:solidFill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FFC991-3AA7-C265-606C-24148443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99" y="1896706"/>
            <a:ext cx="6874396" cy="167983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1115564-2C5E-E2C1-E2F8-9AE9953355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3891" y="1896706"/>
            <a:ext cx="1679834" cy="1679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0C4708-D2F5-81C3-4283-194BBCE49CC0}"/>
              </a:ext>
            </a:extLst>
          </p:cNvPr>
          <p:cNvSpPr txBox="1"/>
          <p:nvPr/>
        </p:nvSpPr>
        <p:spPr>
          <a:xfrm>
            <a:off x="7776113" y="4101499"/>
            <a:ext cx="41536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102C6A"/>
                </a:solidFill>
                <a:latin typeface="+mn-lt"/>
              </a:rPr>
              <a:t>Вариант иконки 16х16 для вкладки в браузере также является текстовым. Визуализацию бренда обеспечивают две главные буквы </a:t>
            </a:r>
            <a:r>
              <a:rPr lang="en-US" sz="2000" dirty="0">
                <a:solidFill>
                  <a:srgbClr val="102C6A"/>
                </a:solidFill>
                <a:latin typeface="+mn-lt"/>
              </a:rPr>
              <a:t>D (drive) </a:t>
            </a:r>
            <a:r>
              <a:rPr lang="ru-RU" sz="2000" dirty="0">
                <a:solidFill>
                  <a:srgbClr val="102C6A"/>
                </a:solidFill>
                <a:latin typeface="+mn-lt"/>
              </a:rPr>
              <a:t>и </a:t>
            </a:r>
            <a:r>
              <a:rPr lang="en-US" sz="2000" dirty="0">
                <a:solidFill>
                  <a:srgbClr val="102C6A"/>
                </a:solidFill>
                <a:latin typeface="+mn-lt"/>
              </a:rPr>
              <a:t>S (share).</a:t>
            </a:r>
            <a:endParaRPr lang="ru-RU" sz="2000" dirty="0">
              <a:solidFill>
                <a:srgbClr val="102C6A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78D895-0BFA-6DA2-1FD8-EC5DB14EC9DF}"/>
              </a:ext>
            </a:extLst>
          </p:cNvPr>
          <p:cNvSpPr/>
          <p:nvPr/>
        </p:nvSpPr>
        <p:spPr>
          <a:xfrm>
            <a:off x="7776113" y="1896706"/>
            <a:ext cx="1775391" cy="1679834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20163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4952</TotalTime>
  <Words>616</Words>
  <Application>Microsoft Macintosh PowerPoint</Application>
  <PresentationFormat>Widescreen</PresentationFormat>
  <Paragraphs>136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Гарайшин Роберт Ильдарович</cp:lastModifiedBy>
  <cp:revision>5</cp:revision>
  <dcterms:modified xsi:type="dcterms:W3CDTF">2023-10-25T16:58:25Z</dcterms:modified>
</cp:coreProperties>
</file>